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C8FBD"/>
    <a:srgbClr val="206184"/>
    <a:srgbClr val="00324F"/>
    <a:srgbClr val="722800"/>
    <a:srgbClr val="BD6A3C"/>
    <a:srgbClr val="353C42"/>
    <a:srgbClr val="004A72"/>
    <a:srgbClr val="204C65"/>
    <a:srgbClr val="1F67A3"/>
    <a:srgbClr val="7885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24" autoAdjust="0"/>
    <p:restoredTop sz="94659"/>
  </p:normalViewPr>
  <p:slideViewPr>
    <p:cSldViewPr snapToGrid="0" snapToObjects="1">
      <p:cViewPr varScale="1">
        <p:scale>
          <a:sx n="112" d="100"/>
          <a:sy n="112" d="100"/>
        </p:scale>
        <p:origin x="384" y="19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theme" Target="theme/theme1.xml"/><Relationship Id="rId1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presProps" Target="presProps.xml"/><Relationship Id="rId1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rgbClr val="074A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228600"/>
            <a:ext cx="12192000" cy="8539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/>
          <p:cNvGrpSpPr/>
          <p:nvPr userDrawn="1"/>
        </p:nvGrpSpPr>
        <p:grpSpPr>
          <a:xfrm>
            <a:off x="5411608" y="623455"/>
            <a:ext cx="6647218" cy="331518"/>
            <a:chOff x="5411608" y="378619"/>
            <a:chExt cx="6647218" cy="576354"/>
          </a:xfrm>
        </p:grpSpPr>
        <p:sp>
          <p:nvSpPr>
            <p:cNvPr id="10" name="Rectangle 9"/>
            <p:cNvSpPr/>
            <p:nvPr userDrawn="1"/>
          </p:nvSpPr>
          <p:spPr>
            <a:xfrm>
              <a:off x="11344451" y="378619"/>
              <a:ext cx="714375" cy="553940"/>
            </a:xfrm>
            <a:prstGeom prst="rect">
              <a:avLst/>
            </a:prstGeom>
            <a:solidFill>
              <a:srgbClr val="8637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10496902" y="381821"/>
              <a:ext cx="714375" cy="553940"/>
            </a:xfrm>
            <a:prstGeom prst="rect">
              <a:avLst/>
            </a:prstGeom>
            <a:solidFill>
              <a:srgbClr val="3C8F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/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9649353" y="385023"/>
              <a:ext cx="714375" cy="553940"/>
            </a:xfrm>
            <a:prstGeom prst="rect">
              <a:avLst/>
            </a:prstGeom>
            <a:solidFill>
              <a:srgbClr val="074A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/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8801804" y="388225"/>
              <a:ext cx="714375" cy="553940"/>
            </a:xfrm>
            <a:prstGeom prst="rect">
              <a:avLst/>
            </a:prstGeom>
            <a:solidFill>
              <a:srgbClr val="3C8F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/>
            </a:p>
          </p:txBody>
        </p:sp>
        <p:sp>
          <p:nvSpPr>
            <p:cNvPr id="14" name="Rectangle 13"/>
            <p:cNvSpPr/>
            <p:nvPr userDrawn="1"/>
          </p:nvSpPr>
          <p:spPr>
            <a:xfrm>
              <a:off x="7954255" y="391427"/>
              <a:ext cx="714375" cy="553940"/>
            </a:xfrm>
            <a:prstGeom prst="rect">
              <a:avLst/>
            </a:prstGeom>
            <a:solidFill>
              <a:srgbClr val="074A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/>
            </a:p>
          </p:txBody>
        </p:sp>
        <p:sp>
          <p:nvSpPr>
            <p:cNvPr id="15" name="Rectangle 14"/>
            <p:cNvSpPr/>
            <p:nvPr userDrawn="1"/>
          </p:nvSpPr>
          <p:spPr>
            <a:xfrm>
              <a:off x="7106706" y="394629"/>
              <a:ext cx="714375" cy="553940"/>
            </a:xfrm>
            <a:prstGeom prst="rect">
              <a:avLst/>
            </a:prstGeom>
            <a:solidFill>
              <a:srgbClr val="3C8F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/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6259157" y="397831"/>
              <a:ext cx="714375" cy="553940"/>
            </a:xfrm>
            <a:prstGeom prst="rect">
              <a:avLst/>
            </a:prstGeom>
            <a:solidFill>
              <a:srgbClr val="074A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/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5411608" y="401033"/>
              <a:ext cx="714375" cy="553940"/>
            </a:xfrm>
            <a:prstGeom prst="rect">
              <a:avLst/>
            </a:prstGeom>
            <a:solidFill>
              <a:srgbClr val="3C8F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/>
            </a:p>
          </p:txBody>
        </p:sp>
      </p:grpSp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639582" y="4996015"/>
            <a:ext cx="10972801" cy="809777"/>
          </a:xfrm>
          <a:prstGeom prst="rect">
            <a:avLst/>
          </a:prstGeom>
        </p:spPr>
        <p:txBody>
          <a:bodyPr anchor="b">
            <a:noAutofit/>
          </a:bodyPr>
          <a:lstStyle>
            <a:lvl1pPr algn="r">
              <a:defRPr sz="4800" b="0" i="0" cap="none" baseline="0">
                <a:solidFill>
                  <a:schemeClr val="bg1"/>
                </a:solidFill>
                <a:latin typeface="+mj-lt"/>
                <a:ea typeface="Segoe UI" charset="0"/>
                <a:cs typeface="Segoe UI" charset="0"/>
              </a:defRPr>
            </a:lvl1pPr>
          </a:lstStyle>
          <a:p>
            <a:r>
              <a:rPr lang="en-US" sz="4800" dirty="0" smtClean="0"/>
              <a:t>TITLE</a:t>
            </a:r>
            <a:endParaRPr lang="en-US" dirty="0"/>
          </a:p>
        </p:txBody>
      </p:sp>
      <p:sp>
        <p:nvSpPr>
          <p:cNvPr id="2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39582" y="5805791"/>
            <a:ext cx="10972801" cy="827881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80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556" y="381000"/>
            <a:ext cx="2493818" cy="581891"/>
          </a:xfrm>
          <a:prstGeom prst="rect">
            <a:avLst/>
          </a:prstGeom>
        </p:spPr>
      </p:pic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Vertical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8384583" y="0"/>
            <a:ext cx="3807417" cy="6858000"/>
          </a:xfrm>
          <a:prstGeom prst="rect">
            <a:avLst/>
          </a:prstGeom>
          <a:solidFill>
            <a:srgbClr val="004A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0" dirty="0">
              <a:latin typeface="Segoe UI Semibold" charset="0"/>
            </a:endParaRPr>
          </a:p>
        </p:txBody>
      </p:sp>
      <p:sp>
        <p:nvSpPr>
          <p:cNvPr id="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663553" y="9173"/>
            <a:ext cx="3192650" cy="68488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4000" b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9407" y="6335597"/>
            <a:ext cx="1300942" cy="292711"/>
          </a:xfrm>
          <a:prstGeom prst="rect">
            <a:avLst/>
          </a:prstGeom>
        </p:spPr>
      </p:pic>
      <p:sp>
        <p:nvSpPr>
          <p:cNvPr id="6" name="Text Placeholder 2"/>
          <p:cNvSpPr>
            <a:spLocks noGrp="1"/>
          </p:cNvSpPr>
          <p:nvPr>
            <p:ph idx="1"/>
          </p:nvPr>
        </p:nvSpPr>
        <p:spPr>
          <a:xfrm>
            <a:off x="379509" y="1219200"/>
            <a:ext cx="7669277" cy="51666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>
              <a:buClr>
                <a:srgbClr val="5F6971"/>
              </a:buClr>
              <a:buFont typeface="Wingdings" panose="05000000000000000000" pitchFamily="2" charset="2"/>
              <a:buChar char="§"/>
              <a:defRPr sz="2400">
                <a:solidFill>
                  <a:srgbClr val="353C42"/>
                </a:solidFill>
              </a:defRPr>
            </a:lvl1pPr>
            <a:lvl2pPr marL="685800" indent="-228600">
              <a:buClr>
                <a:srgbClr val="5F6971"/>
              </a:buClr>
              <a:buFont typeface="Wingdings" panose="05000000000000000000" pitchFamily="2" charset="2"/>
              <a:buChar char="§"/>
              <a:defRPr sz="2000">
                <a:solidFill>
                  <a:srgbClr val="353C42"/>
                </a:solidFill>
              </a:defRPr>
            </a:lvl2pPr>
            <a:lvl3pPr marL="1143000" indent="-228600">
              <a:buClr>
                <a:srgbClr val="5F6971"/>
              </a:buClr>
              <a:buFont typeface="Wingdings" panose="05000000000000000000" pitchFamily="2" charset="2"/>
              <a:buChar char="§"/>
              <a:defRPr sz="1800">
                <a:solidFill>
                  <a:srgbClr val="353C42"/>
                </a:solidFill>
              </a:defRPr>
            </a:lvl3pPr>
            <a:lvl4pPr marL="1600200" indent="-228600">
              <a:buClr>
                <a:srgbClr val="5F6971"/>
              </a:buClr>
              <a:buFont typeface="Wingdings" panose="05000000000000000000" pitchFamily="2" charset="2"/>
              <a:buChar char="§"/>
              <a:defRPr sz="1600">
                <a:solidFill>
                  <a:srgbClr val="353C42"/>
                </a:solidFill>
              </a:defRPr>
            </a:lvl4pPr>
            <a:lvl5pPr marL="2057400" indent="-228600">
              <a:buClr>
                <a:srgbClr val="5F6971"/>
              </a:buClr>
              <a:buFont typeface="Wingdings" panose="05000000000000000000" pitchFamily="2" charset="2"/>
              <a:buChar char="§"/>
              <a:defRPr sz="1600">
                <a:solidFill>
                  <a:srgbClr val="353C4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0" hasCustomPrompt="1"/>
          </p:nvPr>
        </p:nvSpPr>
        <p:spPr>
          <a:xfrm>
            <a:off x="379509" y="278507"/>
            <a:ext cx="7669277" cy="827881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marL="0" indent="0" algn="l">
              <a:buNone/>
              <a:defRPr sz="3200" baseline="0">
                <a:solidFill>
                  <a:srgbClr val="074A72"/>
                </a:solidFill>
                <a:latin typeface="+mj-lt"/>
              </a:defRPr>
            </a:lvl1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Vertical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8384583" y="0"/>
            <a:ext cx="3807417" cy="6858000"/>
          </a:xfrm>
          <a:prstGeom prst="rect">
            <a:avLst/>
          </a:prstGeom>
          <a:solidFill>
            <a:srgbClr val="3C8F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663553" y="9173"/>
            <a:ext cx="3192650" cy="68488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4000" b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9407" y="6335597"/>
            <a:ext cx="1300942" cy="292711"/>
          </a:xfrm>
          <a:prstGeom prst="rect">
            <a:avLst/>
          </a:prstGeom>
        </p:spPr>
      </p:pic>
      <p:sp>
        <p:nvSpPr>
          <p:cNvPr id="6" name="Text Placeholder 2"/>
          <p:cNvSpPr>
            <a:spLocks noGrp="1"/>
          </p:cNvSpPr>
          <p:nvPr>
            <p:ph idx="1"/>
          </p:nvPr>
        </p:nvSpPr>
        <p:spPr>
          <a:xfrm>
            <a:off x="379509" y="1219200"/>
            <a:ext cx="7669277" cy="51666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>
              <a:buClr>
                <a:srgbClr val="5F6971"/>
              </a:buClr>
              <a:buFont typeface="Wingdings" panose="05000000000000000000" pitchFamily="2" charset="2"/>
              <a:buChar char="§"/>
              <a:defRPr sz="2400">
                <a:solidFill>
                  <a:srgbClr val="353C42"/>
                </a:solidFill>
              </a:defRPr>
            </a:lvl1pPr>
            <a:lvl2pPr marL="685800" indent="-228600">
              <a:buClr>
                <a:srgbClr val="5F6971"/>
              </a:buClr>
              <a:buFont typeface="Wingdings" panose="05000000000000000000" pitchFamily="2" charset="2"/>
              <a:buChar char="§"/>
              <a:defRPr sz="2000">
                <a:solidFill>
                  <a:srgbClr val="353C42"/>
                </a:solidFill>
              </a:defRPr>
            </a:lvl2pPr>
            <a:lvl3pPr marL="1143000" indent="-228600">
              <a:buClr>
                <a:srgbClr val="5F6971"/>
              </a:buClr>
              <a:buFont typeface="Wingdings" panose="05000000000000000000" pitchFamily="2" charset="2"/>
              <a:buChar char="§"/>
              <a:defRPr sz="1800">
                <a:solidFill>
                  <a:srgbClr val="353C42"/>
                </a:solidFill>
              </a:defRPr>
            </a:lvl3pPr>
            <a:lvl4pPr marL="1600200" indent="-228600">
              <a:buClr>
                <a:srgbClr val="5F6971"/>
              </a:buClr>
              <a:buFont typeface="Wingdings" panose="05000000000000000000" pitchFamily="2" charset="2"/>
              <a:buChar char="§"/>
              <a:defRPr sz="1600">
                <a:solidFill>
                  <a:srgbClr val="353C42"/>
                </a:solidFill>
              </a:defRPr>
            </a:lvl4pPr>
            <a:lvl5pPr marL="2057400" indent="-228600">
              <a:buClr>
                <a:srgbClr val="5F6971"/>
              </a:buClr>
              <a:buFont typeface="Wingdings" panose="05000000000000000000" pitchFamily="2" charset="2"/>
              <a:buChar char="§"/>
              <a:defRPr sz="1600">
                <a:solidFill>
                  <a:srgbClr val="353C4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9" name="Subtitle 2"/>
          <p:cNvSpPr>
            <a:spLocks noGrp="1"/>
          </p:cNvSpPr>
          <p:nvPr>
            <p:ph type="subTitle" idx="10" hasCustomPrompt="1"/>
          </p:nvPr>
        </p:nvSpPr>
        <p:spPr>
          <a:xfrm>
            <a:off x="379509" y="278507"/>
            <a:ext cx="7669277" cy="827881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marL="0" indent="0" algn="l">
              <a:buNone/>
              <a:defRPr sz="3200" baseline="0">
                <a:solidFill>
                  <a:srgbClr val="353C42"/>
                </a:solidFill>
                <a:latin typeface="+mj-lt"/>
              </a:defRPr>
            </a:lvl1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Horizontal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1" y="5213444"/>
            <a:ext cx="12192000" cy="1644556"/>
          </a:xfrm>
          <a:prstGeom prst="rect">
            <a:avLst/>
          </a:prstGeom>
          <a:solidFill>
            <a:srgbClr val="004A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1" y="5199796"/>
            <a:ext cx="12191999" cy="11860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4000" b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9407" y="6335597"/>
            <a:ext cx="1300942" cy="292711"/>
          </a:xfrm>
          <a:prstGeom prst="rect">
            <a:avLst/>
          </a:prstGeom>
        </p:spPr>
      </p:pic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Horizontal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1" y="5213444"/>
            <a:ext cx="12192000" cy="1644556"/>
          </a:xfrm>
          <a:prstGeom prst="rect">
            <a:avLst/>
          </a:prstGeom>
          <a:solidFill>
            <a:srgbClr val="3C8F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1" y="5181600"/>
            <a:ext cx="12191999" cy="12173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4000" b="0" i="0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9407" y="6335597"/>
            <a:ext cx="1300942" cy="292711"/>
          </a:xfrm>
          <a:prstGeom prst="rect">
            <a:avLst/>
          </a:prstGeom>
        </p:spPr>
      </p:pic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Horizontal Comp Softwa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1" y="5213444"/>
            <a:ext cx="12192000" cy="1644556"/>
          </a:xfrm>
          <a:prstGeom prst="rect">
            <a:avLst/>
          </a:prstGeom>
          <a:solidFill>
            <a:srgbClr val="3C8F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1" y="5181600"/>
            <a:ext cx="12191999" cy="12173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4000" b="0" i="0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5" name="Picture 4" descr="apple_monitor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1281" y="71119"/>
            <a:ext cx="4791326" cy="5185699"/>
          </a:xfrm>
          <a:prstGeom prst="rect">
            <a:avLst/>
          </a:prstGeom>
        </p:spPr>
      </p:pic>
      <p:sp>
        <p:nvSpPr>
          <p:cNvPr id="9" name="Picture Placeholder 7"/>
          <p:cNvSpPr>
            <a:spLocks noGrp="1"/>
          </p:cNvSpPr>
          <p:nvPr>
            <p:ph type="pic" sz="quarter" idx="44" hasCustomPrompt="1"/>
          </p:nvPr>
        </p:nvSpPr>
        <p:spPr>
          <a:xfrm>
            <a:off x="758166" y="318997"/>
            <a:ext cx="3842206" cy="3184567"/>
          </a:xfrm>
          <a:custGeom>
            <a:avLst/>
            <a:gdLst>
              <a:gd name="connsiteX0" fmla="*/ 0 w 2020948"/>
              <a:gd name="connsiteY0" fmla="*/ 0 h 2020948"/>
              <a:gd name="connsiteX1" fmla="*/ 2020948 w 2020948"/>
              <a:gd name="connsiteY1" fmla="*/ 0 h 2020948"/>
              <a:gd name="connsiteX2" fmla="*/ 2020948 w 2020948"/>
              <a:gd name="connsiteY2" fmla="*/ 2020948 h 2020948"/>
              <a:gd name="connsiteX3" fmla="*/ 0 w 2020948"/>
              <a:gd name="connsiteY3" fmla="*/ 2020948 h 2020948"/>
              <a:gd name="connsiteX4" fmla="*/ 0 w 2020948"/>
              <a:gd name="connsiteY4" fmla="*/ 0 h 2020948"/>
              <a:gd name="connsiteX0" fmla="*/ 0 w 2468623"/>
              <a:gd name="connsiteY0" fmla="*/ 0 h 2020948"/>
              <a:gd name="connsiteX1" fmla="*/ 2468623 w 2468623"/>
              <a:gd name="connsiteY1" fmla="*/ 490538 h 2020948"/>
              <a:gd name="connsiteX2" fmla="*/ 2020948 w 2468623"/>
              <a:gd name="connsiteY2" fmla="*/ 2020948 h 2020948"/>
              <a:gd name="connsiteX3" fmla="*/ 0 w 2468623"/>
              <a:gd name="connsiteY3" fmla="*/ 2020948 h 2020948"/>
              <a:gd name="connsiteX4" fmla="*/ 0 w 2468623"/>
              <a:gd name="connsiteY4" fmla="*/ 0 h 2020948"/>
              <a:gd name="connsiteX0" fmla="*/ 0 w 2468623"/>
              <a:gd name="connsiteY0" fmla="*/ 0 h 2144773"/>
              <a:gd name="connsiteX1" fmla="*/ 2468623 w 2468623"/>
              <a:gd name="connsiteY1" fmla="*/ 490538 h 2144773"/>
              <a:gd name="connsiteX2" fmla="*/ 2020948 w 2468623"/>
              <a:gd name="connsiteY2" fmla="*/ 2020948 h 2144773"/>
              <a:gd name="connsiteX3" fmla="*/ 123825 w 2468623"/>
              <a:gd name="connsiteY3" fmla="*/ 2144773 h 2144773"/>
              <a:gd name="connsiteX4" fmla="*/ 0 w 2468623"/>
              <a:gd name="connsiteY4" fmla="*/ 0 h 2144773"/>
              <a:gd name="connsiteX0" fmla="*/ 0 w 2587686"/>
              <a:gd name="connsiteY0" fmla="*/ 0 h 2144773"/>
              <a:gd name="connsiteX1" fmla="*/ 2468623 w 2587686"/>
              <a:gd name="connsiteY1" fmla="*/ 490538 h 2144773"/>
              <a:gd name="connsiteX2" fmla="*/ 2587686 w 2587686"/>
              <a:gd name="connsiteY2" fmla="*/ 2120961 h 2144773"/>
              <a:gd name="connsiteX3" fmla="*/ 123825 w 2587686"/>
              <a:gd name="connsiteY3" fmla="*/ 2144773 h 2144773"/>
              <a:gd name="connsiteX4" fmla="*/ 0 w 2587686"/>
              <a:gd name="connsiteY4" fmla="*/ 0 h 2144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7686" h="2144773">
                <a:moveTo>
                  <a:pt x="0" y="0"/>
                </a:moveTo>
                <a:lnTo>
                  <a:pt x="2468623" y="490538"/>
                </a:lnTo>
                <a:lnTo>
                  <a:pt x="2587686" y="2120961"/>
                </a:lnTo>
                <a:lnTo>
                  <a:pt x="123825" y="2144773"/>
                </a:lnTo>
                <a:lnTo>
                  <a:pt x="0" y="0"/>
                </a:lnTo>
                <a:close/>
              </a:path>
            </a:pathLst>
          </a:custGeom>
          <a:ln w="3175">
            <a:noFill/>
          </a:ln>
        </p:spPr>
        <p:txBody>
          <a:bodyPr wrap="none" tIns="0" bIns="274320" anchor="b"/>
          <a:lstStyle>
            <a:lvl1pPr algn="ctr" rtl="0">
              <a:buNone/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 smtClean="0"/>
              <a:t>Click Icon To Add Image </a:t>
            </a:r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idx="1"/>
          </p:nvPr>
        </p:nvSpPr>
        <p:spPr>
          <a:xfrm>
            <a:off x="5622697" y="1371613"/>
            <a:ext cx="6162903" cy="36570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>
              <a:buClr>
                <a:srgbClr val="5F6971"/>
              </a:buClr>
              <a:buFont typeface="Wingdings" panose="05000000000000000000" pitchFamily="2" charset="2"/>
              <a:buChar char="§"/>
              <a:defRPr sz="2400">
                <a:solidFill>
                  <a:srgbClr val="353C42"/>
                </a:solidFill>
              </a:defRPr>
            </a:lvl1pPr>
            <a:lvl2pPr marL="685800" indent="-228600">
              <a:buClr>
                <a:srgbClr val="5F6971"/>
              </a:buClr>
              <a:buFont typeface="Wingdings" panose="05000000000000000000" pitchFamily="2" charset="2"/>
              <a:buChar char="§"/>
              <a:defRPr sz="2000">
                <a:solidFill>
                  <a:srgbClr val="353C42"/>
                </a:solidFill>
              </a:defRPr>
            </a:lvl2pPr>
            <a:lvl3pPr marL="1143000" indent="-228600">
              <a:buClr>
                <a:srgbClr val="5F6971"/>
              </a:buClr>
              <a:buFont typeface="Wingdings" panose="05000000000000000000" pitchFamily="2" charset="2"/>
              <a:buChar char="§"/>
              <a:defRPr sz="1800">
                <a:solidFill>
                  <a:srgbClr val="353C42"/>
                </a:solidFill>
              </a:defRPr>
            </a:lvl3pPr>
            <a:lvl4pPr marL="1600200" indent="-228600">
              <a:buClr>
                <a:srgbClr val="5F6971"/>
              </a:buClr>
              <a:buFont typeface="Wingdings" panose="05000000000000000000" pitchFamily="2" charset="2"/>
              <a:buChar char="§"/>
              <a:defRPr sz="1600">
                <a:solidFill>
                  <a:srgbClr val="353C42"/>
                </a:solidFill>
              </a:defRPr>
            </a:lvl4pPr>
            <a:lvl5pPr marL="2057400" indent="-228600">
              <a:buClr>
                <a:srgbClr val="5F6971"/>
              </a:buClr>
              <a:buFont typeface="Wingdings" panose="05000000000000000000" pitchFamily="2" charset="2"/>
              <a:buChar char="§"/>
              <a:defRPr sz="1600">
                <a:solidFill>
                  <a:srgbClr val="353C4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1" name="Subtitle 2"/>
          <p:cNvSpPr>
            <a:spLocks noGrp="1"/>
          </p:cNvSpPr>
          <p:nvPr>
            <p:ph type="subTitle" idx="10" hasCustomPrompt="1"/>
          </p:nvPr>
        </p:nvSpPr>
        <p:spPr>
          <a:xfrm>
            <a:off x="5622697" y="430920"/>
            <a:ext cx="6162903" cy="827881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marL="0" indent="0" algn="l">
              <a:buNone/>
              <a:defRPr sz="3200" baseline="0">
                <a:solidFill>
                  <a:srgbClr val="353C42"/>
                </a:solidFill>
                <a:latin typeface="+mj-lt"/>
              </a:defRPr>
            </a:lvl1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9407" y="6335597"/>
            <a:ext cx="1300942" cy="292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8120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40187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BUILDING YOUR FIRST NEURAL NETWORK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1963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Re-cap of machine learning</a:t>
            </a:r>
          </a:p>
          <a:p>
            <a:r>
              <a:rPr lang="en-US" dirty="0" smtClean="0"/>
              <a:t>Neural </a:t>
            </a:r>
            <a:r>
              <a:rPr lang="en-US" dirty="0" smtClean="0"/>
              <a:t>networks overview</a:t>
            </a:r>
          </a:p>
          <a:p>
            <a:r>
              <a:rPr lang="en-US" dirty="0" smtClean="0"/>
              <a:t>Training </a:t>
            </a:r>
            <a:r>
              <a:rPr lang="en-US" dirty="0" smtClean="0"/>
              <a:t>NOT function</a:t>
            </a:r>
          </a:p>
          <a:p>
            <a:r>
              <a:rPr lang="en-US" dirty="0" smtClean="0"/>
              <a:t>Training OR/AND function</a:t>
            </a:r>
          </a:p>
          <a:p>
            <a:r>
              <a:rPr lang="en-US" dirty="0" smtClean="0"/>
              <a:t>Training XOR function</a:t>
            </a:r>
          </a:p>
          <a:p>
            <a:r>
              <a:rPr lang="en-US" dirty="0" smtClean="0"/>
              <a:t>Training a digit classifier 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489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LEARNING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“</a:t>
            </a:r>
            <a:r>
              <a:rPr lang="en-US" dirty="0" smtClean="0"/>
              <a:t>A </a:t>
            </a:r>
            <a:r>
              <a:rPr lang="en-US" dirty="0"/>
              <a:t>computer program is said to learn from experience </a:t>
            </a:r>
            <a:r>
              <a:rPr lang="en-US" i="1" dirty="0"/>
              <a:t>E</a:t>
            </a:r>
            <a:r>
              <a:rPr lang="en-US" dirty="0"/>
              <a:t> with respect to some class of tasks </a:t>
            </a:r>
            <a:r>
              <a:rPr lang="en-US" i="1" dirty="0"/>
              <a:t>T</a:t>
            </a:r>
            <a:r>
              <a:rPr lang="en-US" dirty="0"/>
              <a:t> and performance measure </a:t>
            </a:r>
            <a:r>
              <a:rPr lang="en-US" i="1" dirty="0"/>
              <a:t>P</a:t>
            </a:r>
            <a:r>
              <a:rPr lang="en-US" dirty="0"/>
              <a:t> if its performance at tasks in </a:t>
            </a:r>
            <a:r>
              <a:rPr lang="en-US" i="1" dirty="0"/>
              <a:t>T</a:t>
            </a:r>
            <a:r>
              <a:rPr lang="en-US" dirty="0"/>
              <a:t>, as measured by </a:t>
            </a:r>
            <a:r>
              <a:rPr lang="en-US" i="1" dirty="0"/>
              <a:t>P</a:t>
            </a:r>
            <a:r>
              <a:rPr lang="en-US" dirty="0"/>
              <a:t>, improves with experience </a:t>
            </a:r>
            <a:r>
              <a:rPr lang="en-US" i="1" dirty="0"/>
              <a:t>E</a:t>
            </a:r>
            <a:r>
              <a:rPr lang="en-US" dirty="0" smtClean="0"/>
              <a:t>.”</a:t>
            </a:r>
          </a:p>
          <a:p>
            <a:pPr marL="0" indent="0" algn="r">
              <a:buNone/>
            </a:pPr>
            <a:r>
              <a:rPr lang="en-US" dirty="0" smtClean="0"/>
              <a:t>- Tom M. Mitchell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Examples</a:t>
            </a:r>
          </a:p>
          <a:p>
            <a:endParaRPr lang="en-US" dirty="0" smtClean="0"/>
          </a:p>
          <a:p>
            <a:pPr algn="r"/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 smtClean="0"/>
              <a:t>Definition</a:t>
            </a:r>
            <a:endParaRPr lang="en-US"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7272962"/>
              </p:ext>
            </p:extLst>
          </p:nvPr>
        </p:nvGraphicFramePr>
        <p:xfrm>
          <a:off x="637265" y="4131732"/>
          <a:ext cx="7581045" cy="1645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7015"/>
                <a:gridCol w="2527015"/>
                <a:gridCol w="2527015"/>
              </a:tblGrid>
              <a:tr h="334150">
                <a:tc>
                  <a:txBody>
                    <a:bodyPr/>
                    <a:lstStyle/>
                    <a:p>
                      <a:r>
                        <a:rPr lang="en-US" dirty="0" smtClean="0"/>
                        <a:t>Task 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Performance Measure 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Experience</a:t>
                      </a:r>
                      <a:r>
                        <a:rPr lang="en-US" baseline="0" dirty="0" smtClean="0"/>
                        <a:t> 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Optical character recognition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Fraction</a:t>
                      </a:r>
                      <a:r>
                        <a:rPr lang="en-US" baseline="0" dirty="0" smtClean="0"/>
                        <a:t> of characters accurately recognized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Training</a:t>
                      </a:r>
                      <a:r>
                        <a:rPr lang="en-US" baseline="0" dirty="0" smtClean="0"/>
                        <a:t> on labeled characters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Spam filtering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Accurately</a:t>
                      </a:r>
                      <a:r>
                        <a:rPr lang="en-US" baseline="0" dirty="0" smtClean="0"/>
                        <a:t> tagging spam and not tagging non-spam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Training on emails</a:t>
                      </a:r>
                      <a:r>
                        <a:rPr lang="en-US" baseline="0" dirty="0" smtClean="0"/>
                        <a:t> labelled as spam/non-spam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734761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NEURAL NETWORKS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9509" y="342900"/>
            <a:ext cx="7669277" cy="6042958"/>
          </a:xfrm>
        </p:spPr>
        <p:txBody>
          <a:bodyPr/>
          <a:lstStyle/>
          <a:p>
            <a:r>
              <a:rPr lang="en-US" dirty="0" smtClean="0"/>
              <a:t>Systems inspired by the biological brain</a:t>
            </a:r>
          </a:p>
          <a:p>
            <a:endParaRPr lang="en-US" dirty="0" smtClean="0"/>
          </a:p>
          <a:p>
            <a:r>
              <a:rPr lang="en-US" dirty="0" smtClean="0"/>
              <a:t>Represented by neurons connected together in a network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Learns by adjusting the strength of connections between neurons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0156" y="3211831"/>
            <a:ext cx="2921418" cy="3515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1062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NEURAL NETWORKS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9509" y="1219200"/>
            <a:ext cx="7669277" cy="1897944"/>
          </a:xfrm>
        </p:spPr>
        <p:txBody>
          <a:bodyPr/>
          <a:lstStyle/>
          <a:p>
            <a:r>
              <a:rPr lang="en-US" dirty="0" smtClean="0"/>
              <a:t>Building blocks of biological brains</a:t>
            </a:r>
          </a:p>
          <a:p>
            <a:r>
              <a:rPr lang="en-US" dirty="0" smtClean="0"/>
              <a:t>Takes multiple inputs, processes them and produces single output</a:t>
            </a:r>
          </a:p>
          <a:p>
            <a:r>
              <a:rPr lang="en-US" dirty="0" smtClean="0"/>
              <a:t>Adjusting connection strengths and connecting to different neurons help us learn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 smtClean="0"/>
              <a:t>Neurons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147" y="3117144"/>
            <a:ext cx="6858000" cy="337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6665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NEURAL NETWORKS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Building blocks of artificial neural networks</a:t>
                </a:r>
              </a:p>
              <a:p>
                <a:pPr/>
                <a:r>
                  <a:rPr lang="en-US" b="0" dirty="0" smtClean="0"/>
                  <a:t>Output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mr-IN" b="0" i="1" smtClean="0">
                            <a:latin typeface="Cambria Math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mr-IN" b="0" i="1" smtClean="0">
                                <a:latin typeface="Cambria Math" charset="0"/>
                              </a:rPr>
                            </m:ctrlPr>
                          </m:eqArr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1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0</m:t>
                            </m:r>
                          </m:e>
                        </m:eqAr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 </m:t>
                    </m:r>
                    <m:f>
                      <m:fPr>
                        <m:type m:val="noBar"/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b="0" i="0" smtClean="0">
                            <a:latin typeface="Cambria Math" charset="0"/>
                          </a:rPr>
                          <m:t>if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𝑓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</a:rPr>
                          <m:t>∗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</a:rPr>
                          <m:t>∗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</a:rPr>
                          <m:t>+…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</a:rPr>
                          <m:t>∗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</a:rPr>
                          <m:t>)&gt;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𝑏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b="0" i="0" smtClean="0">
                            <a:latin typeface="Cambria Math" charset="0"/>
                          </a:rPr>
                          <m:t>otherwise</m:t>
                        </m:r>
                      </m:den>
                    </m:f>
                  </m:oMath>
                </a14:m>
                <a:endParaRPr lang="en-US" dirty="0" smtClean="0"/>
              </a:p>
              <a:p>
                <a:pPr/>
                <a:r>
                  <a:rPr lang="en-US" dirty="0" smtClean="0"/>
                  <a:t>f is an activation function that is usually non-linear and allows us to learn a rich variety of patterns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33" t="-1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ubtitle 3"/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 smtClean="0"/>
              <a:t>Artificial Neurons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0537" y="3586717"/>
            <a:ext cx="5177433" cy="2799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5758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NEURAL NETWORKS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By training a neural network, we aim to compute a set of weights and biases that gives the output we want</a:t>
            </a:r>
            <a:endParaRPr lang="en-US" dirty="0"/>
          </a:p>
          <a:p>
            <a:r>
              <a:rPr lang="en-US" dirty="0" smtClean="0"/>
              <a:t>Achieved using a technique called gradient descent. We start with a random set of weights and biases and adjust them slowly to minimize a cost function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 smtClean="0"/>
              <a:t>Training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960" y="3149653"/>
            <a:ext cx="6180373" cy="3349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9156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Bluware">
      <a:majorFont>
        <a:latin typeface="Oswald"/>
        <a:ea typeface=""/>
        <a:cs typeface=""/>
      </a:majorFont>
      <a:minorFont>
        <a:latin typeface="Oswald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004A7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luSlides" id="{20BA1C3A-CE01-BB43-B99A-F7B02762E8A7}" vid="{D8BCB348-7659-DE45-A423-C030DD6C5D1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BluSlides</Template>
  <TotalTime>2739</TotalTime>
  <Words>254</Words>
  <Application>Microsoft Macintosh PowerPoint</Application>
  <PresentationFormat>Widescreen</PresentationFormat>
  <Paragraphs>53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5" baseType="lpstr">
      <vt:lpstr>Cambria Math</vt:lpstr>
      <vt:lpstr>Oswald</vt:lpstr>
      <vt:lpstr>Oswald Light</vt:lpstr>
      <vt:lpstr>Segoe UI</vt:lpstr>
      <vt:lpstr>Segoe UI Semibold</vt:lpstr>
      <vt:lpstr>Wingdings</vt:lpstr>
      <vt:lpstr>Arial</vt:lpstr>
      <vt:lpstr>Office Theme</vt:lpstr>
      <vt:lpstr>BUILDING YOUR FIRST NEURAL NETWORK</vt:lpstr>
      <vt:lpstr>AGENDA</vt:lpstr>
      <vt:lpstr>MACHINE LEARNING</vt:lpstr>
      <vt:lpstr>NEURAL NETWORKS</vt:lpstr>
      <vt:lpstr>NEURAL NETWORKS</vt:lpstr>
      <vt:lpstr>NEURAL NETWORKS</vt:lpstr>
      <vt:lpstr>NEURAL NETWORKS</vt:lpstr>
    </vt:vector>
  </TitlesOfParts>
  <Company/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Linda</dc:creator>
  <cp:lastModifiedBy>Mohan Rajendran</cp:lastModifiedBy>
  <cp:revision>131</cp:revision>
  <dcterms:created xsi:type="dcterms:W3CDTF">2017-04-24T09:16:12Z</dcterms:created>
  <dcterms:modified xsi:type="dcterms:W3CDTF">2017-07-30T22:06:01Z</dcterms:modified>
</cp:coreProperties>
</file>